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72" r:id="rId2"/>
    <p:sldId id="436" r:id="rId3"/>
    <p:sldId id="369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378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62" r:id="rId25"/>
    <p:sldId id="435" r:id="rId26"/>
    <p:sldId id="463" r:id="rId27"/>
    <p:sldId id="460" r:id="rId28"/>
    <p:sldId id="461" r:id="rId29"/>
  </p:sldIdLst>
  <p:sldSz cx="12192000" cy="6858000"/>
  <p:notesSz cx="6737350" cy="9875838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orient="horz" pos="890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7" orient="horz" pos="2614" userDrawn="1">
          <p15:clr>
            <a:srgbClr val="A4A3A4"/>
          </p15:clr>
        </p15:guide>
        <p15:guide id="8" orient="horz" pos="391" userDrawn="1">
          <p15:clr>
            <a:srgbClr val="A4A3A4"/>
          </p15:clr>
        </p15:guide>
        <p15:guide id="9" userDrawn="1">
          <p15:clr>
            <a:srgbClr val="A4A3A4"/>
          </p15:clr>
        </p15:guide>
        <p15:guide id="10" pos="6516" userDrawn="1">
          <p15:clr>
            <a:srgbClr val="A4A3A4"/>
          </p15:clr>
        </p15:guide>
        <p15:guide id="11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694"/>
    <a:srgbClr val="F98420"/>
    <a:srgbClr val="2D3494"/>
    <a:srgbClr val="E30F3C"/>
    <a:srgbClr val="2F2A85"/>
    <a:srgbClr val="2F3696"/>
    <a:srgbClr val="9BA0E1"/>
    <a:srgbClr val="7B82D7"/>
    <a:srgbClr val="FC0652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8" autoAdjust="0"/>
    <p:restoredTop sz="95400" autoAdjust="0"/>
  </p:normalViewPr>
  <p:slideViewPr>
    <p:cSldViewPr>
      <p:cViewPr varScale="1">
        <p:scale>
          <a:sx n="256" d="100"/>
          <a:sy n="256" d="100"/>
        </p:scale>
        <p:origin x="234" y="228"/>
      </p:cViewPr>
      <p:guideLst>
        <p:guide orient="horz" pos="346"/>
        <p:guide orient="horz" pos="890"/>
        <p:guide orient="horz" pos="210"/>
        <p:guide pos="211"/>
        <p:guide orient="horz" pos="2614"/>
        <p:guide orient="horz" pos="391"/>
        <p:guide/>
        <p:guide pos="6516"/>
        <p:guide orient="horz" pos="1117"/>
      </p:guideLst>
    </p:cSldViewPr>
  </p:slideViewPr>
  <p:outlineViewPr>
    <p:cViewPr>
      <p:scale>
        <a:sx n="33" d="100"/>
        <a:sy n="33" d="100"/>
      </p:scale>
      <p:origin x="0" y="-17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56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529" y="1"/>
            <a:ext cx="2920253" cy="49538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100"/>
            </a:lvl1pPr>
          </a:lstStyle>
          <a:p>
            <a:fld id="{E1861F00-2111-439B-B6A4-2886F1B708E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380462"/>
            <a:ext cx="2920253" cy="49538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529" y="9380462"/>
            <a:ext cx="2920253" cy="49538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100"/>
            </a:lvl1pPr>
          </a:lstStyle>
          <a:p>
            <a:fld id="{0E4A44FB-600E-4736-9864-2F9B8AA1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06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19521" cy="493793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6278" y="2"/>
            <a:ext cx="2919521" cy="493793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100"/>
            </a:lvl1pPr>
          </a:lstStyle>
          <a:p>
            <a:fld id="{4D0E216C-3BF1-4714-851B-ADD0545D47CD}" type="datetimeFigureOut">
              <a:rPr lang="ru-RU" smtClean="0"/>
              <a:pPr/>
              <a:t>09.04.2020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42950"/>
            <a:ext cx="658495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8" y="4691029"/>
            <a:ext cx="5389880" cy="4444126"/>
          </a:xfrm>
          <a:prstGeom prst="rect">
            <a:avLst/>
          </a:prstGeom>
        </p:spPr>
        <p:txBody>
          <a:bodyPr vert="horz" lIns="92263" tIns="46131" rIns="92263" bIns="461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80335"/>
            <a:ext cx="2919521" cy="493793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6278" y="9380335"/>
            <a:ext cx="2919521" cy="493793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100"/>
            </a:lvl1pPr>
          </a:lstStyle>
          <a:p>
            <a:fld id="{AD6589B5-5F50-4E8F-963F-8AB0E4CE60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95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" y="0"/>
            <a:ext cx="1218489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/>
          <a:srcRect l="84256" r="2160"/>
          <a:stretch/>
        </p:blipFill>
        <p:spPr>
          <a:xfrm>
            <a:off x="10560496" y="6224375"/>
            <a:ext cx="1293937" cy="3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8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" y="0"/>
            <a:ext cx="1218489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/>
          <a:srcRect l="84256" r="2160"/>
          <a:stretch/>
        </p:blipFill>
        <p:spPr>
          <a:xfrm>
            <a:off x="10560496" y="6224375"/>
            <a:ext cx="1293937" cy="3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776351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87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76" y="116632"/>
            <a:ext cx="1137505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0146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12"/>
          </p:nvPr>
        </p:nvSpPr>
        <p:spPr>
          <a:xfrm>
            <a:off x="479376" y="1628800"/>
            <a:ext cx="11375057" cy="4464496"/>
          </a:xfrm>
        </p:spPr>
        <p:txBody>
          <a:bodyPr/>
          <a:lstStyle>
            <a:lvl1pPr>
              <a:lnSpc>
                <a:spcPts val="2400"/>
              </a:lnSpc>
              <a:spcBef>
                <a:spcPts val="450"/>
              </a:spcBef>
              <a:buClr>
                <a:srgbClr val="014694"/>
              </a:buClr>
              <a:defRPr sz="16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lnSpc>
                <a:spcPts val="2400"/>
              </a:lnSpc>
              <a:spcBef>
                <a:spcPts val="450"/>
              </a:spcBef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6"/>
          <a:srcRect l="84256" r="2160"/>
          <a:stretch/>
        </p:blipFill>
        <p:spPr>
          <a:xfrm>
            <a:off x="10560496" y="6224375"/>
            <a:ext cx="1293937" cy="386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1696268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0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479376" y="1628800"/>
            <a:ext cx="11375057" cy="4464496"/>
          </a:xfrm>
        </p:spPr>
        <p:txBody>
          <a:bodyPr/>
          <a:lstStyle>
            <a:lvl1pPr>
              <a:lnSpc>
                <a:spcPts val="2400"/>
              </a:lnSpc>
              <a:spcBef>
                <a:spcPts val="450"/>
              </a:spcBef>
              <a:buClr>
                <a:srgbClr val="014694"/>
              </a:buClr>
              <a:defRPr sz="16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lnSpc>
                <a:spcPts val="2400"/>
              </a:lnSpc>
              <a:spcBef>
                <a:spcPts val="450"/>
              </a:spcBef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76" y="116632"/>
            <a:ext cx="1137505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0146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6"/>
          <a:srcRect l="84256" r="2160"/>
          <a:stretch/>
        </p:blipFill>
        <p:spPr>
          <a:xfrm>
            <a:off x="10560496" y="6224375"/>
            <a:ext cx="1293937" cy="3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5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716646045"/>
              </p:ext>
            </p:ext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5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260003"/>
            <a:ext cx="11520000" cy="4905302"/>
          </a:xfrm>
          <a:prstGeom prst="rect">
            <a:avLst/>
          </a:prstGeom>
        </p:spPr>
        <p:txBody>
          <a:bodyPr vert="horz" lIns="72000" tIns="72000" rIns="36000" bIns="7200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6004666" y="6513086"/>
            <a:ext cx="179536" cy="184666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8333F-969B-4E2E-A6DA-00108481B49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663" r:id="rId3"/>
    <p:sldLayoutId id="2147483704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spcBef>
          <a:spcPct val="0"/>
        </a:spcBef>
        <a:buNone/>
        <a:defRPr sz="13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450"/>
        </a:spcBef>
        <a:buClr>
          <a:srgbClr val="014694"/>
        </a:buClr>
        <a:buFont typeface="Arial" pitchFamily="34" charset="0"/>
        <a:buNone/>
        <a:defRPr sz="1400" b="0" i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135000" indent="-135000" algn="l" defTabSz="685800" rtl="0" eaLnBrk="1" latinLnBrk="0" hangingPunct="1">
        <a:spcBef>
          <a:spcPts val="225"/>
        </a:spcBef>
        <a:buClr>
          <a:srgbClr val="014694"/>
        </a:buClr>
        <a:buFont typeface="Wingdings" pitchFamily="2" charset="2"/>
        <a:buChar char="§"/>
        <a:defRPr sz="14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270000" indent="-135000" algn="l" defTabSz="685800" rtl="0" eaLnBrk="1" latinLnBrk="0" hangingPunct="1">
        <a:spcBef>
          <a:spcPts val="225"/>
        </a:spcBef>
        <a:buClr>
          <a:srgbClr val="014694"/>
        </a:buClr>
        <a:buFont typeface="Arial" pitchFamily="34" charset="0"/>
        <a:buChar char="–"/>
        <a:defRPr sz="14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405000" indent="-135000" algn="l" defTabSz="685800" rtl="0" eaLnBrk="1" latinLnBrk="0" hangingPunct="1">
        <a:spcBef>
          <a:spcPts val="225"/>
        </a:spcBef>
        <a:buClr>
          <a:srgbClr val="014694"/>
        </a:buClr>
        <a:buFont typeface="Arial" pitchFamily="34" charset="0"/>
        <a:buChar char="•"/>
        <a:defRPr sz="14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540000" indent="-135000" algn="l" defTabSz="685800" rtl="0" eaLnBrk="1" latinLnBrk="0" hangingPunct="1">
        <a:spcBef>
          <a:spcPts val="225"/>
        </a:spcBef>
        <a:buClr>
          <a:srgbClr val="014694"/>
        </a:buClr>
        <a:buFont typeface="Arial" pitchFamily="34" charset="0"/>
        <a:buChar char="•"/>
        <a:defRPr sz="14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shop.prosv.ru/funkcionalnaya-gramotnost-trenazhyor-matematika-na-kazhdyj-den-6-8-klass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hop.prosv.ru/oge--matematika--15-novyx-variantov-ot-prosveshheniya1511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hop.prosv.ru/oge--matematika--15-novyx-variantov-ot-prosveshheniya15119" TargetMode="External"/><Relationship Id="rId4" Type="http://schemas.openxmlformats.org/officeDocument/2006/relationships/hyperlink" Target="https://shop.prosv.ru/funkcionalnaya-gramotnost-trenazhyor-matematika-na-kazhdyj-den-6-8-klassy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prosv.ru/ya-sdam-oge-2019-matematika-geometriya-tipovye-zadaniya3159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s://shop.prosv.ru/ya-sdam-oge-2019--matematika--kurs-samopodgotovki--texnologiya-resheniya-zadanij3169" TargetMode="External"/><Relationship Id="rId12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hop.prosv.ru/v-pomoshh-vypuskniku--oge--matematika--spravochnik-s-kommentariyami-vedushhix-ekspertov3231" TargetMode="External"/><Relationship Id="rId11" Type="http://schemas.openxmlformats.org/officeDocument/2006/relationships/image" Target="../media/image23.jpeg"/><Relationship Id="rId5" Type="http://schemas.openxmlformats.org/officeDocument/2006/relationships/hyperlink" Target="https://shop.prosv.ru/matematika-zadaniya-povyshennogo-i-vysokogo-urovnej-slozhnosti-priyomy-i-sposoby-reshenij10213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hyperlink" Target="https://shop.prosv.ru/ya-sdam-oge-2019--matematika--algebra--tipovye-zadaniya3158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30.gif"/><Relationship Id="rId3" Type="http://schemas.openxmlformats.org/officeDocument/2006/relationships/hyperlink" Target="https://shop.prosv.ru/search?q=%D1%81%D0%BF%D1%80%D0%B0%D0%B2%D0%BE%D1%87%D0%BD%D0%B8%D0%BA+%D1%81+%D0%BA%D0%BE%D0%BC%D0%BC%D0%B5%D0%BD%D1%82%D0%B0%D1%80%D0%B8%D1%8F%D0%BC%D0%B8" TargetMode="External"/><Relationship Id="rId7" Type="http://schemas.openxmlformats.org/officeDocument/2006/relationships/hyperlink" Target="https://shop.prosv.ru/search?q=%D0%BE%D0%B3%D1%8D+25+%D0%BB%D1%83%D1%87%D1%88%D0%B8%D1%85" TargetMode="External"/><Relationship Id="rId12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hyperlink" Target="https://shop.prosv.ru/search?q=%D0%93%D0%BE%D1%82%D0%BE%D0%B2%D0%B8%D0%BC%D1%81%D1%8F+%D0%BA+%D1%8D%D0%BA%D0%B7%D0%B0%D0%BC%D0%B5%D0%BD%D1%83" TargetMode="External"/><Relationship Id="rId5" Type="http://schemas.openxmlformats.org/officeDocument/2006/relationships/image" Target="../media/image26.jpeg"/><Relationship Id="rId10" Type="http://schemas.openxmlformats.org/officeDocument/2006/relationships/image" Target="../media/image28.jpeg"/><Relationship Id="rId4" Type="http://schemas.openxmlformats.org/officeDocument/2006/relationships/hyperlink" Target="https://shop.prosv.ru/search?q=%D1%82%D1%80%D1%83%D0%B4%D0%BD%D1%8B%D0%B5+%D0%B7%D0%B0%D0%B4%D0%B0%D0%BD%D0%B8%D1%8F+%D0%BE%D0%B3%D1%8D" TargetMode="External"/><Relationship Id="rId9" Type="http://schemas.openxmlformats.org/officeDocument/2006/relationships/hyperlink" Target="https://shop.prosv.ru/search?q=%D1%8F+%D1%81%D0%B4%D0%B0%D0%BC+%D0%BE%D0%B3%D1%8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ifra.school/#lessons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ifra.school/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204864"/>
            <a:ext cx="12192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460798" y="692696"/>
            <a:ext cx="3998875" cy="659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smtClean="0">
                <a:solidFill>
                  <a:srgbClr val="F98420"/>
                </a:solidFill>
                <a:latin typeface="+mn-lt"/>
              </a:rPr>
              <a:t>МАТЕМАТИКА</a:t>
            </a:r>
            <a:endParaRPr lang="ru-RU" sz="2800" dirty="0">
              <a:solidFill>
                <a:srgbClr val="F98420"/>
              </a:solidFill>
              <a:latin typeface="+mn-lt"/>
            </a:endParaRPr>
          </a:p>
        </p:txBody>
      </p:sp>
      <p:sp>
        <p:nvSpPr>
          <p:cNvPr id="19" name="Заголовок 4"/>
          <p:cNvSpPr txBox="1">
            <a:spLocks/>
          </p:cNvSpPr>
          <p:nvPr/>
        </p:nvSpPr>
        <p:spPr>
          <a:xfrm>
            <a:off x="551320" y="2586731"/>
            <a:ext cx="11089296" cy="18285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rgbClr val="014694"/>
                </a:solidFill>
                <a:latin typeface="+mn-lt"/>
              </a:rPr>
              <a:t>Готовимся к ОГЭ по математике. </a:t>
            </a:r>
            <a:endParaRPr lang="en-US" sz="4400" dirty="0" smtClean="0">
              <a:solidFill>
                <a:srgbClr val="014694"/>
              </a:solidFill>
              <a:latin typeface="+mn-lt"/>
            </a:endParaRPr>
          </a:p>
          <a:p>
            <a:r>
              <a:rPr lang="ru-RU" sz="4400" dirty="0" smtClean="0">
                <a:solidFill>
                  <a:srgbClr val="014694"/>
                </a:solidFill>
                <a:latin typeface="+mn-lt"/>
              </a:rPr>
              <a:t>Решение </a:t>
            </a:r>
            <a:r>
              <a:rPr lang="ru-RU" sz="4400" dirty="0">
                <a:solidFill>
                  <a:srgbClr val="014694"/>
                </a:solidFill>
                <a:latin typeface="+mn-lt"/>
              </a:rPr>
              <a:t>практико-ориентированных задач математического содержания</a:t>
            </a:r>
            <a:endParaRPr lang="ru-RU" sz="4000" dirty="0">
              <a:solidFill>
                <a:srgbClr val="014694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60296" y="505604"/>
            <a:ext cx="2983030" cy="102312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r>
              <a:rPr lang="ru-RU" sz="5400" b="1" dirty="0" smtClean="0">
                <a:solidFill>
                  <a:srgbClr val="014694"/>
                </a:solidFill>
              </a:rPr>
              <a:t>9 класс</a:t>
            </a:r>
            <a:endParaRPr lang="ru-RU" sz="2800" b="1" dirty="0" smtClean="0">
              <a:solidFill>
                <a:srgbClr val="014694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765706"/>
            <a:ext cx="502921" cy="5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Готовимся к ОГЭ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1427" y="1297405"/>
            <a:ext cx="1549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9395" y="1666132"/>
            <a:ext cx="88161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Саша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летом отдыхает 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дедушки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деревне Васильково.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субботу они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собираются съездить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велосипедах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село Иваново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магазин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Из Васильково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 можно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проехать по прямой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дорожке. Есть более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путь по шоссе — через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Журавушка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где нужно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повернуть под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прямым углом направо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другое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шоссе, ведущее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Есть и третий маршрут: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свернуть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прямую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тропинку, которая идёт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мимо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пруда прямо в Иваново.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шоссе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Саша с дедушкой едут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 скоростью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 км/ч, а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дорожке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тропинке — 13 км/ч.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плане изображено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взаимное расположение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населённых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сторона каждой клетки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 км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Сколько времени затратят на дорогу Саша с дедушкой, если поедут через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Журавушка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 Ответ выразите в минутах.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048" y="1358108"/>
            <a:ext cx="29146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245709" y="5680670"/>
            <a:ext cx="1254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 84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29395" y="5301208"/>
                <a:ext cx="8600537" cy="1443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Из решения пункта 2 и условия следует, что в этом случае 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велосипедисты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проедут 28 км со скоростью 20 км/ч, т. е. потратят на 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дорогу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  <a:cs typeface="Arial" panose="020B0604020202020204" pitchFamily="34" charset="0"/>
                            </a:rPr>
                            <m:t>28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  <a:cs typeface="Arial" panose="020B0604020202020204" pitchFamily="34" charset="0"/>
                        </a:rPr>
                        <m:t>=1,4 часа</m:t>
                      </m:r>
                    </m:oMath>
                  </m:oMathPara>
                </a14:m>
                <a:endParaRPr lang="ru-RU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1,4 часа = 84 минуты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95" y="5301208"/>
                <a:ext cx="8600537" cy="1443729"/>
              </a:xfrm>
              <a:prstGeom prst="rect">
                <a:avLst/>
              </a:prstGeom>
              <a:blipFill rotWithShape="1">
                <a:blip r:embed="rId4"/>
                <a:stretch>
                  <a:fillRect l="-567" t="-2119" b="-63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8816306" y="5214704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833939" y="2968130"/>
            <a:ext cx="372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75620" y="1357955"/>
            <a:ext cx="463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499963" y="1326096"/>
            <a:ext cx="4058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Готовимся к ОГЭ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1427" y="1282284"/>
            <a:ext cx="1549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9396" y="1651011"/>
            <a:ext cx="87045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Саша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летом отдыхает 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дедушки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деревне Васильково.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субботу они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собираются съездить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велосипедах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село Иваново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магазин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Из Васильково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 можно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проехать по прямой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дорожке. Есть более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путь по шоссе — через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деревню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Журавушка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где нужно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повернуть под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прямым углом направо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другое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шоссе, ведущее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Есть и третий маршрут: 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можно свернуть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прямую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тропинку, которая идёт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мимо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пруда прямо в Иваново.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шоссе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Саша с дедушкой едут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 скоростью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 км/ч, а по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дорожке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тропинке — 13 км/ч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плане изображено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взаимное расположение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населённых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сторона каждой клетки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км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5. Определите, на какой маршрут потребуется меньше всего времени. В ответе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укажите, сколько минут потратят на дорогу Саша с дедушкой, если поедут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этим маршрутом?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048" y="1342987"/>
            <a:ext cx="29146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816306" y="5199583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833939" y="2953009"/>
            <a:ext cx="372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675620" y="1342834"/>
            <a:ext cx="463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99963" y="1310975"/>
            <a:ext cx="4058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7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Готовимся к ОГЭ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1427" y="1354292"/>
            <a:ext cx="1549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9396" y="1723019"/>
            <a:ext cx="87045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Саша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летом отдыхает 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дедушки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деревне Васильково.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субботу они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собираются съездить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велосипедах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село Иваново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магазин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Из Васильково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 можно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проехать по прямой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дорожке. Есть более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путь по шоссе — через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деревню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Журавушка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где нужно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повернуть под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прямым углом направо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другое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шоссе, ведущее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Есть и третий маршрут: 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можно свернуть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прямую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тропинку, которая идёт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мимо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пруда прямо в Иваново.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шоссе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Саша с дедушкой едут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 скоростью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 км/ч, а по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дорожке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тропинке — 13 км/ч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плане изображено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взаимное расположение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населённых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сторона каждой клетки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км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5. Определите, на какой маршрут потребуется меньше всего времени. В ответе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укажите, сколько минут потратят на дорогу Саша с дедушкой, если поедут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этим маршрутом?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048" y="1414995"/>
            <a:ext cx="29146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29394" y="4958205"/>
            <a:ext cx="87780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Длину тропинки из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до Иваново можно найти как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гипотенузу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прямоугольного треугольника с катетами 5 и 12, применив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теорему Пифагора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816306" y="5271591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33939" y="3025017"/>
            <a:ext cx="372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75620" y="1414842"/>
            <a:ext cx="463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499963" y="1382983"/>
            <a:ext cx="4058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Готовимся к ОГЭ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1427" y="1312651"/>
            <a:ext cx="1549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9396" y="1681378"/>
            <a:ext cx="87045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Саша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летом отдыхает 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дедушки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деревне Васильково.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субботу они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собираются съездить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велосипедах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село Иваново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магазин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Из Васильково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 можно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проехать по прямой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дорожке. Есть более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путь по шоссе — через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деревню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Журавушка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где нужно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повернуть под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прямым углом направо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другое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шоссе, ведущее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Есть и третий маршрут: 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можно свернуть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прямую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тропинку, которая идёт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мимо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пруда прямо в Иваново.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шоссе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Саша с дедушкой едут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 скоростью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 км/ч, а по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дорожке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тропинке — 13 км/ч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плане изображено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взаимное расположение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населённых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сторона каждой клетки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км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5. Определите, на какой маршрут потребуется меньше всего времени. В ответе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укажите, сколько минут потратят на дорогу Саша с дедушкой, если поедут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этим маршрутом?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048" y="1373354"/>
            <a:ext cx="29146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29394" y="4916564"/>
                <a:ext cx="8778020" cy="1248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r>
                  <a:rPr lang="ru-RU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Длину тропинки из </a:t>
                </a:r>
                <a:r>
                  <a:rPr lang="ru-RU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Камышино</a:t>
                </a:r>
                <a:r>
                  <a:rPr lang="ru-RU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до Иваново можно найти как </a:t>
                </a:r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гипотенузу </a:t>
                </a:r>
                <a:r>
                  <a:rPr lang="ru-RU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прямоугольного треугольника с катетами 5 и 12, применив </a:t>
                </a:r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теорему Пифагора</a:t>
                </a:r>
                <a:r>
                  <a:rPr lang="ru-RU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. Получим 13 км. Значит, на путь через </a:t>
                </a:r>
                <a:r>
                  <a:rPr lang="ru-RU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Камышино</a:t>
                </a:r>
                <a:r>
                  <a:rPr lang="ru-RU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велосипедистам потребуется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7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1700" b="0" i="1" smtClean="0">
                            <a:latin typeface="Cambria Math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ru-RU" sz="1700" b="0" i="1" smtClean="0">
                            <a:latin typeface="Cambria Math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  <m:r>
                      <a:rPr lang="ru-RU" sz="1700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1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1700" b="0" i="1" smtClean="0">
                            <a:latin typeface="Cambria Math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ru-RU" sz="1700" b="0" i="1" smtClean="0">
                            <a:latin typeface="Cambria Math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  <m:r>
                      <a:rPr lang="ru-RU" sz="1700" b="0" i="1" smtClean="0">
                        <a:latin typeface="Cambria Math"/>
                        <a:cs typeface="Arial" panose="020B0604020202020204" pitchFamily="34" charset="0"/>
                      </a:rPr>
                      <m:t>=1,55 часа.</m:t>
                    </m:r>
                  </m:oMath>
                </a14:m>
                <a:r>
                  <a:rPr lang="ru-RU" sz="17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Это больше времени, найденного при </a:t>
                </a:r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ответе на вопрос 4. </a:t>
                </a: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94" y="4916564"/>
                <a:ext cx="8778020" cy="1248740"/>
              </a:xfrm>
              <a:prstGeom prst="rect">
                <a:avLst/>
              </a:prstGeom>
              <a:blipFill rotWithShape="1">
                <a:blip r:embed="rId4"/>
                <a:stretch>
                  <a:fillRect l="-417" t="-1471" b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8816306" y="5229950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33939" y="2983376"/>
            <a:ext cx="372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75620" y="1373201"/>
            <a:ext cx="463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499963" y="1341342"/>
            <a:ext cx="4058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1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Готовимся к ОГЭ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1427" y="1268760"/>
            <a:ext cx="1549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9396" y="1628800"/>
            <a:ext cx="87045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Саша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летом отдыхает 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дедушки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деревне Васильково.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субботу они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собираются съездить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велосипедах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село Иваново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магазин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Из Васильково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 можно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проехать по прямой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дорожке. Есть более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путь по шоссе — через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деревню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Журавушка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где нужно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повернуть под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прямым углом направо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другое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шоссе, ведущее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Есть и третий маршрут: 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можно свернуть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прямую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тропинку, которая идёт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мимо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пруда прямо в Иваново.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шоссе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Саша с дедушкой едут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 скоростью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 км/ч, а по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дорожке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тропинке — 13 км/ч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плане изображено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взаимное расположение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населённых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сторона каждой клетки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км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5. Определите, на какой маршрут потребуется меньше всего времени. В ответе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укажите, сколько минут потратят на дорогу Саша с дедушкой, если поедут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этим маршрутом?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048" y="1414983"/>
            <a:ext cx="29146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248625" y="5868759"/>
            <a:ext cx="1254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 84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29394" y="4797152"/>
                <a:ext cx="8778020" cy="2143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  <a:r>
                  <a:rPr lang="ru-RU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Длину тропинки из </a:t>
                </a:r>
                <a:r>
                  <a:rPr lang="ru-RU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Камышино</a:t>
                </a:r>
                <a:r>
                  <a:rPr lang="ru-RU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до Иваново можно найти как </a:t>
                </a:r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гипотенузу </a:t>
                </a:r>
                <a:r>
                  <a:rPr lang="ru-RU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прямоугольного треугольника с катетами 5 и 12, применив </a:t>
                </a:r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теорему Пифагора</a:t>
                </a:r>
                <a:r>
                  <a:rPr lang="ru-RU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. Получим 13 км. Значит, на путь через </a:t>
                </a:r>
                <a:r>
                  <a:rPr lang="ru-RU" sz="1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Камышино</a:t>
                </a:r>
                <a:r>
                  <a:rPr lang="ru-RU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велосипедистам потребуется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7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1700" b="0" i="1" smtClean="0">
                            <a:latin typeface="Cambria Math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ru-RU" sz="1700" b="0" i="1" smtClean="0">
                            <a:latin typeface="Cambria Math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  <m:r>
                      <a:rPr lang="ru-RU" sz="1700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1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1700" b="0" i="1" smtClean="0">
                            <a:latin typeface="Cambria Math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ru-RU" sz="1700" b="0" i="1" smtClean="0">
                            <a:latin typeface="Cambria Math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  <m:r>
                      <a:rPr lang="ru-RU" sz="1700" b="0" i="1" smtClean="0">
                        <a:latin typeface="Cambria Math"/>
                        <a:cs typeface="Arial" panose="020B0604020202020204" pitchFamily="34" charset="0"/>
                      </a:rPr>
                      <m:t>=1,55 часа.</m:t>
                    </m:r>
                  </m:oMath>
                </a14:m>
                <a:r>
                  <a:rPr lang="ru-RU" sz="17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Это больше времени, найденного при </a:t>
                </a:r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ответе на вопрос 4. </a:t>
                </a:r>
              </a:p>
              <a:p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 путь по лесной тропинке из Васильково до Иваново велосипедисты потратят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1700" b="0" i="1" smtClean="0">
                            <a:latin typeface="Cambria Math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ru-RU" sz="1700" i="1">
                            <a:latin typeface="Cambria Math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  <m:r>
                      <a:rPr lang="ru-RU" sz="1700" b="0" i="1" smtClean="0">
                        <a:latin typeface="Cambria Math"/>
                        <a:cs typeface="Arial" panose="020B0604020202020204" pitchFamily="34" charset="0"/>
                      </a:rPr>
                      <m:t>=1</m:t>
                    </m:r>
                    <m:f>
                      <m:fPr>
                        <m:ctrlPr>
                          <a:rPr lang="ru-RU" sz="1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1700" b="0" i="1" smtClean="0"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ru-RU" sz="1700" b="0" i="1" smtClean="0">
                            <a:latin typeface="Cambria Math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  <m:r>
                      <a:rPr lang="ru-RU" sz="1700" b="0" i="1" smtClean="0">
                        <a:latin typeface="Cambria Math"/>
                        <a:cs typeface="Arial" panose="020B0604020202020204" pitchFamily="34" charset="0"/>
                      </a:rPr>
                      <m:t> часа</m:t>
                    </m:r>
                  </m:oMath>
                </a14:m>
                <a:r>
                  <a:rPr lang="ru-RU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, это больше полутора часов и </a:t>
                </a:r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тем более </a:t>
                </a:r>
                <a:r>
                  <a:rPr lang="ru-RU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1,44 часа. </a:t>
                </a:r>
                <a:endParaRPr lang="ru-RU" sz="17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Значит</a:t>
                </a:r>
                <a:r>
                  <a:rPr lang="ru-RU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, самым быстрым окажется путь по шоссе</a:t>
                </a:r>
                <a:r>
                  <a:rPr lang="ru-RU" sz="1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1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94" y="4797152"/>
                <a:ext cx="8778020" cy="2143215"/>
              </a:xfrm>
              <a:prstGeom prst="rect">
                <a:avLst/>
              </a:prstGeom>
              <a:blipFill rotWithShape="1">
                <a:blip r:embed="rId4"/>
                <a:stretch>
                  <a:fillRect l="-417" t="-852" b="-28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8816306" y="5271579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833939" y="3025005"/>
            <a:ext cx="372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675620" y="1414830"/>
            <a:ext cx="463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499963" y="1382971"/>
            <a:ext cx="4058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204864"/>
            <a:ext cx="12192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4799857" y="2564904"/>
            <a:ext cx="6912767" cy="18285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  <a:hlinkClick r:id="rId2"/>
              </a:rPr>
              <a:t>Математическая </a:t>
            </a:r>
            <a:r>
              <a:rPr lang="ru-RU" sz="2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hlinkClick r:id="rId2"/>
              </a:rPr>
              <a:t>грамотность. Математика на каждый день. Тренажёр. 6-8 классы. Т.Ф. Сергеева</a:t>
            </a:r>
            <a:endParaRPr lang="ru-RU" sz="28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0660" name="Picture 4" descr="Изображение Математическая грамотность. Математика на каждый день. Тренажёр. 6-8 клас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881633"/>
            <a:ext cx="3857625" cy="523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8" name="Picture 2" descr="http://qrcoder.ru/code/?https%3A%2F%2Fshop.prosv.ru%2Ffunkcionalnaya-gramotnost-trenazhyor-matematika-na-kazhdyj-den-6-8-klassy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025" y="188640"/>
            <a:ext cx="1713599" cy="17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Готовимся к ОГЭ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51" y="1340768"/>
            <a:ext cx="2219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5593" y="1959280"/>
            <a:ext cx="119637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школьной футбольной команде тренируются 20 мальчиков,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работают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ними два тренера. Во время подготовки команды к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участию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городском чемпионате по футболу один из тренеров заметил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все его воспитанники находятся в одинаково хорошей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спортивной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 и решил обсудить свой вывод с коллегой. В ответ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услышал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веский аргумент: «В среднем каждый член команды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тренировках 50 ч в месяц. Но все они учатся в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разных классах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поэтому расписание тренировок позволяет собрать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команду полностью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один раз в неделю. Мы не можем устранить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давай подумаем, как минимизировать последствия 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вывести нашу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команду как минимум в полуфинал чемпионата».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9336" y="4149080"/>
            <a:ext cx="11876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1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второй тренер подсчитал среднее время, которое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 члены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школьной футбольной команды на тренировках за месяц?</a:t>
            </a:r>
          </a:p>
        </p:txBody>
      </p:sp>
    </p:spTree>
    <p:extLst>
      <p:ext uri="{BB962C8B-B14F-4D97-AF65-F5344CB8AC3E}">
        <p14:creationId xmlns:p14="http://schemas.microsoft.com/office/powerpoint/2010/main" val="32671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Готовимся к ОГЭ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5" y="1349918"/>
            <a:ext cx="2219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6863" y="1727460"/>
            <a:ext cx="119637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школьной футбольной команде тренируются 20 мальчиков,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работают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ними два тренера. Во время подготовки команды к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участию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городском чемпионате по футболу один из тренеров заметил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все его воспитанники находятся в одинаково хорошей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спортивной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 и решил обсудить свой вывод с коллегой. В ответ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услышал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веский аргумент: «В среднем каждый член команды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тренировках 50 ч в месяц. Но все они учатся в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разных классах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поэтому расписание тренировок позволяет собрать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команду полностью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один раз в неделю. Мы не можем устранить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давай подумаем, как минимизировать последствия 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вывести нашу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команду как минимум в полуфинал чемпионата».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0606" y="3789040"/>
            <a:ext cx="11876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1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второй тренер подсчитал среднее время, которое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 члены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школьной футбольной команды на тренировках за месяц?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606" y="4728091"/>
            <a:ext cx="121113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ответы: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Объяснения, в которых говорится о том, что нужно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суммировать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тренировок всех мальчиков и разделить на 20: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складываете время тренировок всех мальчиков за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 и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делите на число мальчиков;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сложите время тренировок всех мальчиков за месяц 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разделите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на количество мальчиков, что в данном случае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тренировок всех мальчиков в этой секции за месяц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разделённое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число мальчиков.</a:t>
            </a:r>
          </a:p>
        </p:txBody>
      </p:sp>
    </p:spTree>
    <p:extLst>
      <p:ext uri="{BB962C8B-B14F-4D97-AF65-F5344CB8AC3E}">
        <p14:creationId xmlns:p14="http://schemas.microsoft.com/office/powerpoint/2010/main" val="22426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Готовимся к ОГЭ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340768"/>
            <a:ext cx="2219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038" y="1758228"/>
            <a:ext cx="12044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2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из выводов тренеров школьной футбольной команды,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записанных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Таблице 1, верен? Поясните свой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482133"/>
            <a:ext cx="7632848" cy="411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9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Готовимся к ОГЭ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348296"/>
            <a:ext cx="2219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038" y="1758228"/>
            <a:ext cx="12044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2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из выводов тренеров школьной футбольной команды,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записанных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Таблице 1, верен? Поясните свой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482133"/>
            <a:ext cx="7632848" cy="411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768334" y="2482133"/>
            <a:ext cx="12537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неверен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неверен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неверен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неверен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4328" y="2204864"/>
            <a:ext cx="12192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4511824" y="2636912"/>
            <a:ext cx="7225480" cy="18285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  <a:hlinkClick r:id="rId2"/>
              </a:rPr>
              <a:t>ОГЭ</a:t>
            </a:r>
            <a:r>
              <a:rPr lang="ru-RU" sz="2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hlinkClick r:id="rId2"/>
              </a:rPr>
              <a:t>. Математика. 15 новых вариантов от "Просвещения". </a:t>
            </a:r>
            <a:r>
              <a:rPr lang="ru-RU" sz="28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  <a:hlinkClick r:id="rId2"/>
              </a:rPr>
              <a:t>Шестаков С.А., Ященко </a:t>
            </a:r>
            <a:r>
              <a:rPr lang="ru-RU" sz="2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hlinkClick r:id="rId2"/>
              </a:rPr>
              <a:t>И. В.</a:t>
            </a:r>
            <a:endParaRPr lang="ru-RU" sz="28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0658" name="Picture 2" descr="Изображение ОГЭ. Математика. 15 новых вариантов от &quot;Просвещен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1196752"/>
            <a:ext cx="3600797" cy="48068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2" name="Picture 2" descr="http://qrcoder.ru/code/?https%3A%2F%2Fshop.prosv.ru%2Foge--matematika--15-novyx-variantov-ot-prosveshheniya15119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905" y="18864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Готовимся к ОГЭ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340768"/>
            <a:ext cx="2219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0046" y="1887582"/>
            <a:ext cx="120446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3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Оказалось, что при расчёте среднего времени, которое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тратят участники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команды на тренировки в месяц, тренер взял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неверные данные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Уточнив, он понял, что Андрей, один из спортсменов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вместо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указанных 49 ч тратит на тренировки 54 ч. Какой из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приведённых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 окажется точен, если тренер вновь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возьмётся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подсчёты?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71664" y="335699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50,2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50,5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</a:p>
        </p:txBody>
      </p:sp>
    </p:spTree>
    <p:extLst>
      <p:ext uri="{BB962C8B-B14F-4D97-AF65-F5344CB8AC3E}">
        <p14:creationId xmlns:p14="http://schemas.microsoft.com/office/powerpoint/2010/main" val="21511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Готовимся к ОГЭ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374271"/>
            <a:ext cx="2219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0046" y="1997956"/>
            <a:ext cx="121639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3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Оказалось, что при расчёте среднего времени, которое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тратят участники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команды на тренировки в месяц, тренер взял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неверные данные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Уточнив, он понял, что Андрей, один из спортсменов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вместо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указанных 49 ч тратит на тренировки 54 ч. Какой из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приведённых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 окажется точен, если тренер вновь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возьмётся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подсчёты?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71664" y="3323350"/>
            <a:ext cx="5838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50,2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50,5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8084" y="3692682"/>
            <a:ext cx="1194458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Обозначим сумму потраченного на тренировки времени 19 мальчиков за 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 первоначальный расчёт среднего времени: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343472" y="4725144"/>
                <a:ext cx="9875639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𝟒𝟗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𝟐𝟎</m:t>
                        </m:r>
                      </m:den>
                    </m:f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𝟓𝟎</m:t>
                    </m:r>
                    <m:r>
                      <a:rPr lang="en-US" sz="2400" b="0" i="0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b="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откуда </a:t>
                </a:r>
                <a:r>
                  <a:rPr lang="en-US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951(ч)</a:t>
                </a:r>
                <a:endPara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72" y="4725144"/>
                <a:ext cx="9875639" cy="625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3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Готовимся к ОГЭ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5" y="1347502"/>
            <a:ext cx="2219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038" y="1704151"/>
            <a:ext cx="121639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3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Оказалось, что при расчёте среднего времени, которое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тратят участники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команды на тренировки в месяц, тренер взял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неверные данные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Уточнив, он понял, что Андрей, один из спортсменов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вместо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указанных 49 ч тратит на тренировки 54 ч. Какой из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приведённых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 окажется точен, если тренер вновь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возьмётся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подсчёты?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99656" y="3029545"/>
            <a:ext cx="5838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50,2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50,5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076" y="3398877"/>
            <a:ext cx="1194458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Обозначим сумму потраченного на тренировки времени 19 мальчиков за 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 первоначальный расчёт среднего времени: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271464" y="4431339"/>
                <a:ext cx="9875639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𝟒𝟗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𝟐𝟎</m:t>
                        </m:r>
                      </m:den>
                    </m:f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𝟓𝟎</m:t>
                    </m:r>
                    <m:r>
                      <a:rPr lang="en-US" sz="2400" b="0" i="0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b="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откуда </a:t>
                </a:r>
                <a:r>
                  <a:rPr lang="en-US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951(ч)</a:t>
                </a:r>
                <a:endPara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4431339"/>
                <a:ext cx="9875639" cy="6258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0" y="5055975"/>
            <a:ext cx="9875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Расчёт среднего времени с уточненными данными: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981065" y="5474686"/>
                <a:ext cx="9875639" cy="676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𝟗𝟓𝟏</m:t>
                          </m:r>
                          <m:r>
                            <a:rPr lang="en-US" sz="2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ru-RU" sz="2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𝟓𝟒</m:t>
                          </m:r>
                        </m:num>
                        <m:den>
                          <m:r>
                            <a:rPr lang="en-US" sz="2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𝟐𝟎</m:t>
                          </m:r>
                        </m:den>
                      </m:f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000" b="1" i="1" dirty="0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𝟓𝟎</m:t>
                      </m:r>
                      <m:r>
                        <a:rPr lang="ru-RU" sz="2000" b="1" i="1" dirty="0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,</m:t>
                      </m:r>
                      <m:r>
                        <a:rPr lang="ru-RU" sz="2000" b="1" i="1" dirty="0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𝟐𝟓</m:t>
                      </m:r>
                      <m:r>
                        <a:rPr lang="ru-RU" sz="2000" b="0" i="1" dirty="0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(ч)</m:t>
                      </m:r>
                    </m:oMath>
                  </m:oMathPara>
                </a14:m>
                <a:endPara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65" y="5474686"/>
                <a:ext cx="9875639" cy="6768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264137" y="6200775"/>
            <a:ext cx="2014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50,2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 .</a:t>
            </a:r>
          </a:p>
        </p:txBody>
      </p:sp>
    </p:spTree>
    <p:extLst>
      <p:ext uri="{BB962C8B-B14F-4D97-AF65-F5344CB8AC3E}">
        <p14:creationId xmlns:p14="http://schemas.microsoft.com/office/powerpoint/2010/main" val="2614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Готовимся к ОГЭ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340768"/>
            <a:ext cx="2219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271464" y="1995237"/>
            <a:ext cx="9875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приведена таблица с нормативами. Андрей пробежал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дистанцию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м за 10,5 с. Результат Сергея лучше на 0,6 с.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отметки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получили Андрей и Сергей за сдачу нормативов?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02" y="3501008"/>
            <a:ext cx="8094395" cy="140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476136" y="5230223"/>
            <a:ext cx="4087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Андрей – «3», Сергей – «4».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204864"/>
            <a:ext cx="12192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600" dirty="0" err="1" smtClean="0">
              <a:solidFill>
                <a:schemeClr val="bg1"/>
              </a:solidFill>
            </a:endParaRPr>
          </a:p>
        </p:txBody>
      </p:sp>
      <p:pic>
        <p:nvPicPr>
          <p:cNvPr id="70660" name="Picture 4" descr="Изображение Математическая грамотность. Математика на каждый день. Тренажёр. 6-8 клас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1368417"/>
            <a:ext cx="3016088" cy="4095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479376" y="333375"/>
            <a:ext cx="8712968" cy="659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014694"/>
                </a:solidFill>
                <a:latin typeface="+mn-lt"/>
              </a:rPr>
              <a:t>Урок подготовлен на основе материалов следующих пособий:</a:t>
            </a:r>
            <a:endParaRPr lang="ru-RU" sz="2000" dirty="0">
              <a:solidFill>
                <a:srgbClr val="014694"/>
              </a:solidFill>
              <a:latin typeface="+mn-lt"/>
            </a:endParaRPr>
          </a:p>
        </p:txBody>
      </p:sp>
      <p:pic>
        <p:nvPicPr>
          <p:cNvPr id="6" name="Picture 2" descr="Изображение ОГЭ. Математика. 15 новых вариантов от &quot;Просвещен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421310"/>
            <a:ext cx="3028597" cy="40430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67903" y="3704490"/>
            <a:ext cx="3801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cs typeface="Arial" panose="020B0604020202020204" pitchFamily="34" charset="0"/>
                <a:hlinkClick r:id="rId4"/>
              </a:rPr>
              <a:t>Математическая грамотность. Математика на каждый день. Тренажёр. 6-8 классы. Т.Ф. Сергеева</a:t>
            </a:r>
            <a:endParaRPr lang="ru-RU" sz="1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67903" y="2611828"/>
            <a:ext cx="3619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cs typeface="Arial" panose="020B0604020202020204" pitchFamily="34" charset="0"/>
                <a:hlinkClick r:id="rId5"/>
              </a:rPr>
              <a:t>ОГЭ. Математика. 15 новых вариантов от "Просвещения". Шестаков С.А., Ященко И. В.</a:t>
            </a:r>
            <a:endParaRPr lang="ru-RU" sz="1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229" y="1484784"/>
            <a:ext cx="12119991" cy="43807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pic>
        <p:nvPicPr>
          <p:cNvPr id="71686" name="Picture 6" descr="Изображение Я сдам ОГЭ-2019! Математика. Курс самоподготовки. Технология решения задан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54" y="1330509"/>
            <a:ext cx="1644655" cy="2239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Изображение Я сдам ОГЭ-2019! Математика. Геометрия. Типовые зад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41" y="1328092"/>
            <a:ext cx="1683108" cy="2241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0" name="Picture 10" descr="Изображение Я сдам ОГЭ-2019! Математика. Алгебра. Типовые зада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878" y="1327463"/>
            <a:ext cx="1656184" cy="2243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4"/>
          <p:cNvSpPr txBox="1">
            <a:spLocks/>
          </p:cNvSpPr>
          <p:nvPr/>
        </p:nvSpPr>
        <p:spPr>
          <a:xfrm>
            <a:off x="230987" y="185760"/>
            <a:ext cx="9577064" cy="659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014694"/>
                </a:solidFill>
                <a:latin typeface="+mn-lt"/>
              </a:rPr>
              <a:t>Вас также могут заинтересовать следующие пособия по математике:</a:t>
            </a:r>
            <a:endParaRPr lang="ru-RU" sz="2000" dirty="0">
              <a:solidFill>
                <a:srgbClr val="014694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58980" y="1528656"/>
            <a:ext cx="467624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cs typeface="Arial" panose="020B0604020202020204" pitchFamily="34" charset="0"/>
                <a:hlinkClick r:id="rId5"/>
              </a:rPr>
              <a:t>Математика. Задания повышенного и высокого уровня сложности. Приемы и способы решения. Крайнева Л. Б</a:t>
            </a:r>
            <a:r>
              <a:rPr lang="ru-RU" sz="16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endParaRPr lang="ru-RU" sz="1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cs typeface="Arial" panose="020B0604020202020204" pitchFamily="34" charset="0"/>
                <a:hlinkClick r:id="rId6"/>
              </a:rPr>
              <a:t>В помощь выпускнику. ОГЭ. Математика. Справочник с комментариями ведущих экспертов. Кузнецова Л. В., Суворова С. Б., Булычев В. А. и др.</a:t>
            </a:r>
            <a:endParaRPr lang="ru-RU" sz="1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cs typeface="Arial" panose="020B0604020202020204" pitchFamily="34" charset="0"/>
                <a:hlinkClick r:id="rId7"/>
              </a:rPr>
              <a:t>Я сдам ОГЭ-2019! Математика. Курс самоподготовки. Технология решения заданий. Ященко И. В., Шестаков С. А.</a:t>
            </a:r>
            <a:endParaRPr lang="ru-RU" sz="1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cs typeface="Arial" panose="020B0604020202020204" pitchFamily="34" charset="0"/>
                <a:hlinkClick r:id="rId8"/>
              </a:rPr>
              <a:t>Я сдам ОГЭ-2019! Математика. Геометрия. Типовые задания. Ященко И. В., Шестаков С. А.</a:t>
            </a:r>
            <a:endParaRPr lang="ru-RU" sz="1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cs typeface="Arial" panose="020B0604020202020204" pitchFamily="34" charset="0"/>
                <a:hlinkClick r:id="rId9"/>
              </a:rPr>
              <a:t>Я сдам ОГЭ-2019! Математика. Алгебра. Типовые задания. Ященко И. В., Шестаков С. А.</a:t>
            </a:r>
            <a:endParaRPr lang="ru-RU" sz="1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71682" name="Picture 2" descr="Изображение Математика. Задания повышенного и высокого уровня сложности. Приемы и способы решения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" r="1" b="-375"/>
          <a:stretch/>
        </p:blipFill>
        <p:spPr bwMode="auto">
          <a:xfrm>
            <a:off x="1574726" y="3489262"/>
            <a:ext cx="1913473" cy="2584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Изображение В помощь выпускнику. ОГЭ. Математика. Справочник с комментариями ведущих экспертов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26" y="3489262"/>
            <a:ext cx="1959716" cy="2584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81176"/>
            <a:ext cx="1324947" cy="132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648594"/>
            <a:ext cx="12192000" cy="438074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479376" y="333375"/>
            <a:ext cx="8280920" cy="659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014694"/>
                </a:solidFill>
                <a:latin typeface="+mn-lt"/>
              </a:rPr>
              <a:t>Еще больше пособий для подготовки к ОГЭ по другим предметам можно найти в нашем интернет магазине:</a:t>
            </a:r>
            <a:endParaRPr lang="ru-RU" sz="2000" dirty="0">
              <a:solidFill>
                <a:srgbClr val="014694"/>
              </a:solidFill>
              <a:latin typeface="+mn-lt"/>
            </a:endParaRPr>
          </a:p>
        </p:txBody>
      </p:sp>
      <p:pic>
        <p:nvPicPr>
          <p:cNvPr id="70658" name="Picture 2" descr="Изображение В помощь выпускнику. ОГЭ. Русский язык. Справочник с комментариями ведущих экспертов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"/>
          <a:stretch/>
        </p:blipFill>
        <p:spPr bwMode="auto">
          <a:xfrm>
            <a:off x="301489" y="1700808"/>
            <a:ext cx="147403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5"/>
          <p:cNvSpPr txBox="1">
            <a:spLocks/>
          </p:cNvSpPr>
          <p:nvPr/>
        </p:nvSpPr>
        <p:spPr>
          <a:xfrm>
            <a:off x="1771821" y="1988840"/>
            <a:ext cx="2201721" cy="1080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13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14694"/>
                </a:solidFill>
                <a:latin typeface="+mn-lt"/>
                <a:hlinkClick r:id="rId3"/>
              </a:rPr>
              <a:t>Серия «Справочник с комментариями ведущих экспертов»</a:t>
            </a:r>
            <a:endParaRPr lang="ru-RU" sz="1600" dirty="0" smtClean="0">
              <a:solidFill>
                <a:srgbClr val="014694"/>
              </a:solidFill>
              <a:latin typeface="+mn-lt"/>
            </a:endParaRPr>
          </a:p>
        </p:txBody>
      </p:sp>
      <p:sp>
        <p:nvSpPr>
          <p:cNvPr id="26" name="Заголовок 5"/>
          <p:cNvSpPr txBox="1">
            <a:spLocks/>
          </p:cNvSpPr>
          <p:nvPr/>
        </p:nvSpPr>
        <p:spPr>
          <a:xfrm>
            <a:off x="1919536" y="4293096"/>
            <a:ext cx="2016224" cy="1080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13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14694"/>
                </a:solidFill>
                <a:latin typeface="+mn-lt"/>
                <a:hlinkClick r:id="rId4"/>
              </a:rPr>
              <a:t>Серия «Трудные задания»</a:t>
            </a:r>
            <a:endParaRPr lang="ru-RU" sz="1600" dirty="0" smtClean="0">
              <a:solidFill>
                <a:srgbClr val="014694"/>
              </a:solidFill>
              <a:latin typeface="+mn-lt"/>
            </a:endParaRPr>
          </a:p>
        </p:txBody>
      </p:sp>
      <p:pic>
        <p:nvPicPr>
          <p:cNvPr id="27" name="Picture 26" descr="Изображение Химия. Трудные задания ОГЭ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6" y="3838965"/>
            <a:ext cx="1426241" cy="190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4" name="Picture 28" descr="Изображение ОГЭ-2019. История. 25 лучших варианто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1700807"/>
            <a:ext cx="1382030" cy="185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5"/>
          <p:cNvSpPr txBox="1">
            <a:spLocks/>
          </p:cNvSpPr>
          <p:nvPr/>
        </p:nvSpPr>
        <p:spPr>
          <a:xfrm>
            <a:off x="5879976" y="1990869"/>
            <a:ext cx="2016224" cy="1080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13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14694"/>
                </a:solidFill>
                <a:latin typeface="+mn-lt"/>
                <a:hlinkClick r:id="rId7"/>
              </a:rPr>
              <a:t>Серия «25 лучших вариантов от «Просвещения»</a:t>
            </a:r>
            <a:endParaRPr lang="ru-RU" sz="1600" dirty="0" smtClean="0">
              <a:solidFill>
                <a:srgbClr val="014694"/>
              </a:solidFill>
              <a:latin typeface="+mn-lt"/>
            </a:endParaRPr>
          </a:p>
        </p:txBody>
      </p:sp>
      <p:pic>
        <p:nvPicPr>
          <p:cNvPr id="70686" name="Picture 30" descr="Изображение Я сдам ОГЭ-2019! Математика. Алгебра. Типовые задан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7" y="3847645"/>
            <a:ext cx="1399063" cy="18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Заголовок 5"/>
          <p:cNvSpPr txBox="1">
            <a:spLocks/>
          </p:cNvSpPr>
          <p:nvPr/>
        </p:nvSpPr>
        <p:spPr>
          <a:xfrm>
            <a:off x="5931774" y="4312805"/>
            <a:ext cx="1964426" cy="1080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13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14694"/>
                </a:solidFill>
                <a:latin typeface="+mn-lt"/>
                <a:hlinkClick r:id="rId9"/>
              </a:rPr>
              <a:t>Серия «Я сдам ОГЭ»</a:t>
            </a:r>
            <a:endParaRPr lang="ru-RU" sz="1600" dirty="0" smtClean="0">
              <a:solidFill>
                <a:srgbClr val="014694"/>
              </a:solidFill>
              <a:latin typeface="+mn-lt"/>
            </a:endParaRPr>
          </a:p>
        </p:txBody>
      </p:sp>
      <p:pic>
        <p:nvPicPr>
          <p:cNvPr id="70688" name="Picture 32" descr="Изображение Английский язык. ОГЭ. Устная часть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27" y="1700808"/>
            <a:ext cx="1382449" cy="183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Заголовок 5"/>
          <p:cNvSpPr txBox="1">
            <a:spLocks/>
          </p:cNvSpPr>
          <p:nvPr/>
        </p:nvSpPr>
        <p:spPr>
          <a:xfrm>
            <a:off x="9833309" y="1988840"/>
            <a:ext cx="1964426" cy="1080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13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14694"/>
                </a:solidFill>
                <a:latin typeface="+mn-lt"/>
                <a:hlinkClick r:id="rId11"/>
              </a:rPr>
              <a:t>Серия «Готовимся к экзамену»</a:t>
            </a:r>
            <a:endParaRPr lang="ru-RU" sz="1600" dirty="0" smtClean="0">
              <a:solidFill>
                <a:srgbClr val="014694"/>
              </a:solidFill>
              <a:latin typeface="+mn-lt"/>
            </a:endParaRPr>
          </a:p>
        </p:txBody>
      </p:sp>
      <p:pic>
        <p:nvPicPr>
          <p:cNvPr id="70690" name="Picture 34" descr="Изображение Немецкий язык. Письменная часть ОГЭ. 9 класс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28" y="3838965"/>
            <a:ext cx="1384935" cy="182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88075"/>
            <a:ext cx="1324800" cy="13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464152" y="478319"/>
            <a:ext cx="3456384" cy="13384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5" y="2276872"/>
            <a:ext cx="12189772" cy="3411316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112224" y="978262"/>
            <a:ext cx="5378740" cy="389234"/>
            <a:chOff x="289608" y="6005228"/>
            <a:chExt cx="4302992" cy="293565"/>
          </a:xfrm>
        </p:grpSpPr>
        <p:sp>
          <p:nvSpPr>
            <p:cNvPr id="11" name="TextBox 10"/>
            <p:cNvSpPr txBox="1"/>
            <p:nvPr/>
          </p:nvSpPr>
          <p:spPr>
            <a:xfrm>
              <a:off x="574096" y="6005228"/>
              <a:ext cx="4018504" cy="255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hlinkClick r:id="rId3"/>
                </a:rPr>
                <a:t>https://shop.prosv.ru/</a:t>
              </a:r>
              <a:endParaRPr lang="ru-RU" sz="1600" i="1" dirty="0"/>
            </a:p>
          </p:txBody>
        </p:sp>
        <p:pic>
          <p:nvPicPr>
            <p:cNvPr id="12" name="Picture 8" descr="https://www.pinclipart.com/picdir/big/288-2884575_sample-courses-clipart.png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9608" y="6025709"/>
              <a:ext cx="281818" cy="2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Заголовок 5"/>
          <p:cNvSpPr txBox="1">
            <a:spLocks/>
          </p:cNvSpPr>
          <p:nvPr/>
        </p:nvSpPr>
        <p:spPr>
          <a:xfrm>
            <a:off x="619509" y="692696"/>
            <a:ext cx="6048672" cy="1080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13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Акция</a:t>
            </a:r>
            <a:r>
              <a:rPr lang="ru-RU" sz="2800" b="1" dirty="0" smtClean="0">
                <a:solidFill>
                  <a:srgbClr val="014694"/>
                </a:solidFill>
                <a:latin typeface="+mn-lt"/>
              </a:rPr>
              <a:t>*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014694"/>
                </a:solidFill>
                <a:latin typeface="+mn-lt"/>
              </a:rPr>
              <a:t>в нашем интернет магазине </a:t>
            </a:r>
          </a:p>
          <a:p>
            <a:pPr algn="r"/>
            <a:r>
              <a:rPr lang="ru-RU" sz="1800" b="1" i="1" dirty="0" smtClean="0">
                <a:solidFill>
                  <a:srgbClr val="014694"/>
                </a:solidFill>
                <a:latin typeface="+mn-lt"/>
              </a:rPr>
              <a:t>*Срок акции до 30 апреля</a:t>
            </a:r>
            <a:endParaRPr lang="ru-RU" sz="1800" b="1" i="1" dirty="0">
              <a:solidFill>
                <a:srgbClr val="014694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35" y="2492896"/>
            <a:ext cx="1516013" cy="151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204864"/>
            <a:ext cx="12192000" cy="2592288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600022"/>
            <a:ext cx="1030488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4726731"/>
            <a:ext cx="24955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1463" y="5242498"/>
            <a:ext cx="432048" cy="4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199456" y="1454151"/>
            <a:ext cx="5297221" cy="571980"/>
            <a:chOff x="-2821138" y="6093841"/>
            <a:chExt cx="4237777" cy="431394"/>
          </a:xfrm>
        </p:grpSpPr>
        <p:sp>
          <p:nvSpPr>
            <p:cNvPr id="8" name="TextBox 7"/>
            <p:cNvSpPr txBox="1"/>
            <p:nvPr/>
          </p:nvSpPr>
          <p:spPr>
            <a:xfrm>
              <a:off x="-2601865" y="6093841"/>
              <a:ext cx="4018504" cy="255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hlinkClick r:id="rId6"/>
                </a:rPr>
                <a:t>https</a:t>
              </a:r>
              <a:r>
                <a:rPr lang="en-US" sz="1600" dirty="0" smtClean="0">
                  <a:hlinkClick r:id="rId6"/>
                </a:rPr>
                <a:t>://cifra.school</a:t>
              </a:r>
              <a:endParaRPr lang="ru-RU" sz="1600" i="1" dirty="0"/>
            </a:p>
          </p:txBody>
        </p:sp>
        <p:pic>
          <p:nvPicPr>
            <p:cNvPr id="10" name="Picture 8" descr="https://www.pinclipart.com/picdir/big/288-2884575_sample-courses-clipart.png"/>
            <p:cNvPicPr>
              <a:picLocks noChangeAspect="1" noChangeArrowheads="1"/>
            </p:cNvPicPr>
            <p:nvPr/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821138" y="6252151"/>
              <a:ext cx="281818" cy="2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32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Готовимся к ОГЭ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357063"/>
            <a:ext cx="1549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839" y="1772816"/>
            <a:ext cx="88161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Саша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летом отдыхает 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дедушки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деревне Васильково.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субботу они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собираются съездить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велосипедах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село Иваново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магазин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Из Васильково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 можно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проехать по прямой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дорожке. Есть более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путь по шоссе — через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Журавушка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где нужно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повернуть под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прямым углом направо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другое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шоссе, ведущее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Есть и третий маршрут: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свернуть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прямую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тропинку, которая идёт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мимо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пруда прямо в Иваново.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шоссе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Саша с дедушкой едут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 скоростью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 км/ч, а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дорожке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тропинке — 13 км/ч.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плане изображено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взаимное расположение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населённых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сторона каждой клетки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 км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Пользуясь описанием, определите, какими цифрами на плане обозначены на-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селённые пункты. В ответ запишите полученную последовательность четырёх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цифр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1457400"/>
            <a:ext cx="29146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6" y="5441340"/>
            <a:ext cx="8808621" cy="11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6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Готовимся к ОГЭ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1427" y="1380059"/>
            <a:ext cx="1549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9395" y="1748786"/>
            <a:ext cx="88161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Саша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летом отдыхает 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дедушки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деревне Васильково.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субботу они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собираются съездить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велосипедах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село Иваново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магазин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Из Васильково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 можно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проехать по прямой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дорожке. Есть более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путь по шоссе — через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Журавушка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где нужно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повернуть под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прямым углом направо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другое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шоссе, ведущее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Есть и третий маршрут: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свернуть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прямую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тропинку, которая идёт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мимо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пруда прямо в Иваново.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шоссе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Саша с дедушкой едут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 скоростью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 км/ч, а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дорожке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тропинке — 13 км/ч.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плане изображено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взаимное расположение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населённых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сторона каждой клетки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 км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Пользуясь описанием, определите, какими цифрами на плане обозначены на-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селённые пункты. В ответ запишите полученную последовательность четырёх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цифр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1483128"/>
            <a:ext cx="29146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6" y="5599843"/>
            <a:ext cx="8808621" cy="11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7212597" y="2365528"/>
            <a:ext cx="150053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1426" y="2624320"/>
            <a:ext cx="81561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1427" y="2908992"/>
            <a:ext cx="83804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1426" y="3176411"/>
            <a:ext cx="81561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2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Готовимся к ОГЭ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1427" y="1452067"/>
            <a:ext cx="1549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9395" y="1820794"/>
            <a:ext cx="88161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Саша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летом отдыхает 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дедушки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деревне Васильково.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субботу они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собираются съездить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велосипедах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село Иваново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магазин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Из Васильково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 можно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проехать по прямой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дорожке. Есть более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путь по шоссе — через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Журавушка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где нужно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повернуть под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прямым углом направо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другое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шоссе, ведущее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Есть и третий маршрут: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свернуть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прямую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тропинку, которая идёт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мимо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пруда прямо в Иваново.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шоссе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Саша с дедушкой едут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 скоростью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 км/ч, а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дорожке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тропинке — 13 км/ч.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плане изображено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взаимное расположение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населённых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сторона каждой клетки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 км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Пользуясь описанием, определите, какими цифрами на плане обозначены на-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селённые пункты. В ответ запишите полученную последовательность четырёх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цифр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048" y="1512770"/>
            <a:ext cx="29146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6" y="5671851"/>
            <a:ext cx="8808621" cy="11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7212597" y="2437536"/>
            <a:ext cx="150053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11426" y="2696328"/>
            <a:ext cx="81561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11427" y="2981000"/>
            <a:ext cx="83804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11426" y="3248419"/>
            <a:ext cx="81561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9428672" y="2156786"/>
            <a:ext cx="2337758" cy="335732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9020047" y="1897994"/>
            <a:ext cx="1" cy="29502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9020048" y="1759971"/>
            <a:ext cx="266874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6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Готовимся к ОГЭ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1427" y="1263439"/>
            <a:ext cx="1549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9395" y="1632166"/>
            <a:ext cx="88161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Саша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летом отдыхает 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дедушки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деревне Васильково.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субботу они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собираются съездить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велосипедах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село Иваново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магазин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Из Васильково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 можно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проехать по прямой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дорожке. Есть более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путь по шоссе — через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Журавушка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где нужно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повернуть под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прямым углом направо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другое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шоссе, ведущее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Есть и третий маршрут: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свернуть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прямую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тропинку, которая идёт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мимо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пруда прямо в Иваново.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шоссе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Саша с дедушкой едут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 скоростью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 км/ч, а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дорожке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тропинке — 13 км/ч.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плане изображено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взаимное расположение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населённых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сторона каждой клетки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 км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Пользуясь описанием, определите, какими цифрами на плане обозначены на-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селённые пункты. В ответ запишите полученную последовательность четырёх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цифр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048" y="1324142"/>
            <a:ext cx="29146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7212597" y="2248908"/>
            <a:ext cx="150053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11426" y="2507700"/>
            <a:ext cx="81561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11427" y="2792372"/>
            <a:ext cx="83804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11426" y="3059791"/>
            <a:ext cx="81561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9428672" y="1968158"/>
            <a:ext cx="2337758" cy="335732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9020047" y="1709366"/>
            <a:ext cx="1" cy="29502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9020048" y="1571343"/>
            <a:ext cx="266874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6" y="5447926"/>
            <a:ext cx="8808622" cy="113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9912424" y="5664618"/>
            <a:ext cx="1574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1243.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181100" y="5017987"/>
            <a:ext cx="651273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11426" y="5304310"/>
            <a:ext cx="64258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4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Готовимся к ОГЭ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1427" y="1570316"/>
            <a:ext cx="1549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9395" y="1939043"/>
            <a:ext cx="88161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Саша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летом отдыхает 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дедушки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деревне Васильково.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субботу они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собираются съездить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велосипедах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село Иваново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магазин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Из Васильково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 можно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проехать по прямой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дорожке. Есть более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путь по шоссе — через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Журавушка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где нужно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повернуть под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прямым углом направо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другое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шоссе, ведущее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Есть и третий маршрут: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свернуть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прямую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тропинку, которая идёт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мимо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пруда прямо в Иваново.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шоссе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Саша с дедушкой едут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 скоростью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 км/ч, а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дорожке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тропинке — 13 км/ч.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плане изображено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взаимное расположение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населённых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сторона каждой клетки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 км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Сколько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километров проедут Саша с дедушкой, если они поедут по шоссе че-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 деревню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Журавушка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048" y="1631019"/>
            <a:ext cx="29146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816306" y="5487615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833939" y="3241041"/>
            <a:ext cx="372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675620" y="1630866"/>
            <a:ext cx="463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99963" y="1599007"/>
            <a:ext cx="4058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Готовимся к ОГЭ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1427" y="1263806"/>
            <a:ext cx="1549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9395" y="1632533"/>
            <a:ext cx="88161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Саша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летом отдыхает 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дедушки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деревне Васильково.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субботу они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собираются съездить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велосипедах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село Иваново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магазин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Из Васильково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 можно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проехать по прямой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дорожке. Есть более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путь по шоссе — через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Журавушка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где нужно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повернуть под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прямым углом направо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другое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шоссе, ведущее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Есть и третий маршрут: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свернуть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прямую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тропинку, которая идёт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мимо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пруда прямо в Иваново.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шоссе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Саша с дедушкой едут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 скоростью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 км/ч, а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дорожке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тропинке — 13 км/ч.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плане изображено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взаимное расположение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населённых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сторона каждой клетки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 км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Найдите расстояние от д. Васильково до с. Иваново по прямой. Ответ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выразите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километрах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048" y="1324509"/>
            <a:ext cx="29146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850246" y="5874982"/>
            <a:ext cx="1254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 20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9395" y="5320984"/>
            <a:ext cx="86005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решения пункта 2 следует, что длину искомого отрезка можно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найти как гипотенузу прямоугольного треугольника со сторонами 12 км 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16 км, воспользовавшись теоремой Пифагора. Можно заметить, что катеты в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 раза больше катетов прямоугольного треугольника со сторонами 3, 4, 5,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значит, и гипотенуза будет в 4 раза больше, т. е. равна 20 км.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816306" y="5181105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833939" y="2934531"/>
            <a:ext cx="372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75620" y="1324356"/>
            <a:ext cx="463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499963" y="1292497"/>
            <a:ext cx="4058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Готовимся к ОГЭ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1427" y="1498308"/>
            <a:ext cx="1549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9395" y="1867035"/>
            <a:ext cx="88161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Саша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летом отдыхает 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дедушки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деревне Васильково.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субботу они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собираются съездить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велосипедах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село Иваново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магазин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Из Васильково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 можно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проехать по прямой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дорожке. Есть более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путь по шоссе — через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Журавушка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где нужно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повернуть под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прямым углом направо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другое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шоссе, ведущее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Есть и третий маршрут: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Камышино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свернуть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прямую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тропинку, которая идёт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мимо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пруда прямо в Иваново.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шоссе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Саша с дедушкой едут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 скоростью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 км/ч, а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лесной дорожке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тропинке — 13 км/ч.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плане изображено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взаимное расположение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населённых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сторона каждой клетки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 км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Сколько времени затратят на дорогу Саша с дедушкой, если поедут через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деревню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Журавушка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 Ответ выразите в минутах.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048" y="1559011"/>
            <a:ext cx="29146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816306" y="5415607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833939" y="3169033"/>
            <a:ext cx="3722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675620" y="1558858"/>
            <a:ext cx="463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99963" y="1526999"/>
            <a:ext cx="4058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16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162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rofa">
  <a:themeElements>
    <a:clrScheme name="Другая 1">
      <a:dk1>
        <a:srgbClr val="181818"/>
      </a:dk1>
      <a:lt1>
        <a:srgbClr val="FFFFFF"/>
      </a:lt1>
      <a:dk2>
        <a:srgbClr val="A3CEED"/>
      </a:dk2>
      <a:lt2>
        <a:srgbClr val="2683C6"/>
      </a:lt2>
      <a:accent1>
        <a:srgbClr val="2683C6"/>
      </a:accent1>
      <a:accent2>
        <a:srgbClr val="A3CEED"/>
      </a:accent2>
      <a:accent3>
        <a:srgbClr val="377461"/>
      </a:accent3>
      <a:accent4>
        <a:srgbClr val="4A9B82"/>
      </a:accent4>
      <a:accent5>
        <a:srgbClr val="B2DACE"/>
      </a:accent5>
      <a:accent6>
        <a:srgbClr val="FFCC99"/>
      </a:accent6>
      <a:hlink>
        <a:srgbClr val="002060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27427</TotalTime>
  <Words>3114</Words>
  <Application>Microsoft Office PowerPoint</Application>
  <PresentationFormat>Широкоэкранный</PresentationFormat>
  <Paragraphs>238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Times New Roman</vt:lpstr>
      <vt:lpstr>Wingdings</vt:lpstr>
      <vt:lpstr>Drofa</vt:lpstr>
      <vt:lpstr>Слайд think-cell</vt:lpstr>
      <vt:lpstr>Презентация PowerPoint</vt:lpstr>
      <vt:lpstr>Презентация PowerPoint</vt:lpstr>
      <vt:lpstr>Готовимся к ОГЭ</vt:lpstr>
      <vt:lpstr>Готовимся к ОГЭ</vt:lpstr>
      <vt:lpstr>Готовимся к ОГЭ</vt:lpstr>
      <vt:lpstr>Готовимся к ОГЭ</vt:lpstr>
      <vt:lpstr>Готовимся к ОГЭ</vt:lpstr>
      <vt:lpstr>Готовимся к ОГЭ</vt:lpstr>
      <vt:lpstr>Готовимся к ОГЭ</vt:lpstr>
      <vt:lpstr>Готовимся к ОГЭ</vt:lpstr>
      <vt:lpstr>Готовимся к ОГЭ</vt:lpstr>
      <vt:lpstr>Готовимся к ОГЭ</vt:lpstr>
      <vt:lpstr>Готовимся к ОГЭ</vt:lpstr>
      <vt:lpstr>Готовимся к ОГЭ</vt:lpstr>
      <vt:lpstr>Презентация PowerPoint</vt:lpstr>
      <vt:lpstr>Готовимся к ОГЭ</vt:lpstr>
      <vt:lpstr>Готовимся к ОГЭ</vt:lpstr>
      <vt:lpstr>Готовимся к ОГЭ</vt:lpstr>
      <vt:lpstr>Готовимся к ОГЭ</vt:lpstr>
      <vt:lpstr>Готовимся к ОГЭ</vt:lpstr>
      <vt:lpstr>Готовимся к ОГЭ</vt:lpstr>
      <vt:lpstr>Готовимся к ОГЭ</vt:lpstr>
      <vt:lpstr>Готовимся к 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Дрофа</dc:creator>
  <cp:lastModifiedBy>Шинко Елена Юрьевна</cp:lastModifiedBy>
  <cp:revision>1592</cp:revision>
  <cp:lastPrinted>2018-05-30T14:26:43Z</cp:lastPrinted>
  <dcterms:created xsi:type="dcterms:W3CDTF">2011-07-04T10:53:52Z</dcterms:created>
  <dcterms:modified xsi:type="dcterms:W3CDTF">2020-04-09T18:29:25Z</dcterms:modified>
</cp:coreProperties>
</file>